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70" r:id="rId2"/>
  </p:sldMasterIdLst>
  <p:notesMasterIdLst>
    <p:notesMasterId r:id="rId8"/>
  </p:notesMasterIdLst>
  <p:sldIdLst>
    <p:sldId id="258" r:id="rId3"/>
    <p:sldId id="259" r:id="rId4"/>
    <p:sldId id="261" r:id="rId5"/>
    <p:sldId id="262"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354" autoAdjust="0"/>
  </p:normalViewPr>
  <p:slideViewPr>
    <p:cSldViewPr snapToGrid="0" snapToObjects="1">
      <p:cViewPr varScale="1">
        <p:scale>
          <a:sx n="62" d="100"/>
          <a:sy n="62" d="100"/>
        </p:scale>
        <p:origin x="-18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524C6C-C05D-134B-90EF-46E183D11FBF}" type="datetimeFigureOut">
              <a:rPr lang="en-US" smtClean="0"/>
              <a:t>6/18/16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3ED11-3C97-F442-8E4B-9FB1E9D819F0}" type="slidenum">
              <a:rPr lang="en-US" smtClean="0"/>
              <a:t>‹#›</a:t>
            </a:fld>
            <a:endParaRPr lang="en-US"/>
          </a:p>
        </p:txBody>
      </p:sp>
    </p:spTree>
    <p:extLst>
      <p:ext uri="{BB962C8B-B14F-4D97-AF65-F5344CB8AC3E}">
        <p14:creationId xmlns:p14="http://schemas.microsoft.com/office/powerpoint/2010/main" val="1163477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last day of the ACBS</a:t>
            </a:r>
            <a:r>
              <a:rPr lang="en-US" baseline="0" dirty="0" smtClean="0"/>
              <a:t> World Conference, and thank you for coming.</a:t>
            </a:r>
          </a:p>
          <a:p>
            <a:endParaRPr lang="en-US" baseline="0" dirty="0" smtClean="0"/>
          </a:p>
          <a:p>
            <a:r>
              <a:rPr lang="en-US" baseline="0" dirty="0" smtClean="0"/>
              <a:t>I’ll go ahead and briefly introduce our speakers and discussants for today’s symposium:</a:t>
            </a:r>
          </a:p>
          <a:p>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We have joining us from the east coast, Ethan </a:t>
            </a:r>
            <a:r>
              <a:rPr lang="en-US" baseline="0" dirty="0" err="1" smtClean="0"/>
              <a:t>Moitra</a:t>
            </a:r>
            <a:r>
              <a:rPr lang="en-US" baseline="0" dirty="0" smtClean="0"/>
              <a:t>, Assistant Professor from Brown University’s Department of Psychiatry and Human 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In addition, from the </a:t>
            </a:r>
            <a:r>
              <a:rPr lang="en-US" baseline="0" dirty="0" err="1" smtClean="0"/>
              <a:t>midwest</a:t>
            </a:r>
            <a:r>
              <a:rPr lang="en-US" baseline="0" dirty="0" smtClean="0"/>
              <a:t> we have Angela </a:t>
            </a:r>
            <a:r>
              <a:rPr lang="en-US" baseline="0" dirty="0" err="1" smtClean="0"/>
              <a:t>Cathey</a:t>
            </a:r>
            <a:r>
              <a:rPr lang="en-US" baseline="0" dirty="0" smtClean="0"/>
              <a:t>, Doctoral Candidate at Wichita State University’s Department of Psychology</a:t>
            </a:r>
          </a:p>
          <a:p>
            <a:endParaRPr lang="en-US" baseline="0" dirty="0" smtClean="0"/>
          </a:p>
          <a:p>
            <a:r>
              <a:rPr lang="en-US" baseline="0" dirty="0" smtClean="0"/>
              <a:t>	I’m Javier Rizo, a Research Coordinator at the University of Washington here in Seattle in the department of 	Psychiatry &amp; 	Behavioral Sciences. Along with me is Jennifer </a:t>
            </a:r>
            <a:r>
              <a:rPr lang="en-US" baseline="0" dirty="0" err="1" smtClean="0"/>
              <a:t>Villatte</a:t>
            </a:r>
            <a:r>
              <a:rPr lang="en-US" baseline="0" dirty="0" smtClean="0"/>
              <a:t>, Assistant Professor in the department. </a:t>
            </a:r>
          </a:p>
          <a:p>
            <a:endParaRPr lang="en-US" baseline="0" dirty="0" smtClean="0"/>
          </a:p>
          <a:p>
            <a:r>
              <a:rPr lang="en-US" baseline="0" dirty="0" smtClean="0"/>
              <a:t>	Last but not least, we have Mike Levin, Assistant Professor from Utah State University’s Department of Psychology as our discussant</a:t>
            </a:r>
          </a:p>
          <a:p>
            <a:endParaRPr lang="en-US" baseline="0" dirty="0" smtClean="0"/>
          </a:p>
          <a:p>
            <a:r>
              <a:rPr lang="en-US" baseline="0" dirty="0" smtClean="0"/>
              <a:t>With that, we’ll go ahead and get started</a:t>
            </a:r>
            <a:r>
              <a:rPr lang="is-IS" baseline="0" dirty="0" smtClean="0"/>
              <a:t>…</a:t>
            </a:r>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18D3ED11-3C97-F442-8E4B-9FB1E9D819F0}" type="slidenum">
              <a:rPr lang="en-US" smtClean="0"/>
              <a:t>2</a:t>
            </a:fld>
            <a:endParaRPr lang="en-US"/>
          </a:p>
        </p:txBody>
      </p:sp>
    </p:spTree>
    <p:extLst>
      <p:ext uri="{BB962C8B-B14F-4D97-AF65-F5344CB8AC3E}">
        <p14:creationId xmlns:p14="http://schemas.microsoft.com/office/powerpoint/2010/main" val="289210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start</a:t>
            </a:r>
            <a:r>
              <a:rPr lang="en-US" baseline="0" dirty="0" smtClean="0"/>
              <a:t> the presentations </a:t>
            </a:r>
            <a:r>
              <a:rPr lang="en-US" dirty="0" smtClean="0"/>
              <a:t>I’m going</a:t>
            </a:r>
            <a:r>
              <a:rPr lang="en-US" baseline="0" dirty="0" smtClean="0"/>
              <a:t> to provide a brief introduction to ecological momentary assessments, commonly referred to as EMAs, and also known as experience sampling methods.</a:t>
            </a:r>
          </a:p>
          <a:p>
            <a:endParaRPr lang="en-US" baseline="0" dirty="0" smtClean="0"/>
          </a:p>
          <a:p>
            <a:r>
              <a:rPr lang="en-US" baseline="0" dirty="0" smtClean="0"/>
              <a:t>EMAs are a range of methods which have a few common qualities that make them suitable for contextual behavioral science. These include:</a:t>
            </a:r>
          </a:p>
          <a:p>
            <a:endParaRPr lang="en-US" baseline="0" dirty="0" smtClean="0"/>
          </a:p>
          <a:p>
            <a:pPr marL="228600" indent="-228600">
              <a:buAutoNum type="arabicPeriod"/>
            </a:pPr>
            <a:r>
              <a:rPr lang="en-US" baseline="0" dirty="0" smtClean="0"/>
              <a:t>Collecting data in subject’s natural environment, enhancing ecological validity</a:t>
            </a:r>
          </a:p>
          <a:p>
            <a:pPr marL="228600" indent="-228600">
              <a:buAutoNum type="arabicPeriod"/>
            </a:pPr>
            <a:r>
              <a:rPr lang="en-US" baseline="0" dirty="0" smtClean="0"/>
              <a:t>Assessing experience and behavior in the moment, reducing recall bias</a:t>
            </a:r>
          </a:p>
          <a:p>
            <a:pPr marL="228600" indent="-228600">
              <a:buAutoNum type="arabicPeriod"/>
            </a:pPr>
            <a:r>
              <a:rPr lang="en-US" baseline="0" dirty="0" smtClean="0"/>
              <a:t>Repeatedly sampling over time, measuring changes in behavior across contexts</a:t>
            </a:r>
          </a:p>
          <a:p>
            <a:pPr marL="228600" indent="-228600">
              <a:buAutoNum type="arabicPeriod"/>
            </a:pPr>
            <a:endParaRPr lang="en-US" baseline="0" dirty="0" smtClean="0"/>
          </a:p>
          <a:p>
            <a:pPr marL="0" indent="0">
              <a:buNone/>
            </a:pPr>
            <a:r>
              <a:rPr lang="en-US" baseline="0" dirty="0" smtClean="0"/>
              <a:t>EMAs provide an alternative assessment methodology to global self-report measures, direct observation, or collateral information which often have serious flaws associated with them. Armed with more precise measurement, expanded scope of use, and increasing levels of depth (such as measuring physiological states) EMAs have the potential to revolutionize contextual behavior science. </a:t>
            </a:r>
          </a:p>
          <a:p>
            <a:pPr marL="0" indent="0">
              <a:buNone/>
            </a:pPr>
            <a:endParaRPr lang="en-US" baseline="0" dirty="0" smtClean="0"/>
          </a:p>
          <a:p>
            <a:pPr marL="0" indent="0">
              <a:buNone/>
            </a:pPr>
            <a:r>
              <a:rPr lang="en-US" baseline="0" dirty="0" smtClean="0"/>
              <a:t>They are more contextual by their nature, with the ability to assess both internal experiences and environmental events. In being able to measure both subjective and objective data, it’s increasingly possible to better understand the antecedents and consequences of behavior as they occur. </a:t>
            </a:r>
          </a:p>
          <a:p>
            <a:pPr marL="0" indent="0">
              <a:buNone/>
            </a:pPr>
            <a:endParaRPr lang="en-US" baseline="0" dirty="0" smtClean="0"/>
          </a:p>
          <a:p>
            <a:pPr marL="0" indent="0">
              <a:buNone/>
            </a:pPr>
            <a:r>
              <a:rPr lang="en-US" baseline="0" dirty="0" smtClean="0"/>
              <a:t>Although unified in certain ways, EMAs vary in their design, schedule, content, and technology used depending on the target behavior being assessed. </a:t>
            </a:r>
            <a:endParaRPr lang="en-US" baseline="0" dirty="0" smtClean="0"/>
          </a:p>
          <a:p>
            <a:pPr marL="0" indent="0">
              <a:buNone/>
            </a:pPr>
            <a:endParaRPr lang="en-US" baseline="0" dirty="0" smtClean="0"/>
          </a:p>
          <a:p>
            <a:pPr marL="0" indent="0">
              <a:buNone/>
            </a:pPr>
            <a:r>
              <a:rPr lang="en-US" baseline="0" dirty="0" smtClean="0"/>
              <a:t>(Image – GPS for cat wandering the neighborhood – </a:t>
            </a:r>
            <a:r>
              <a:rPr lang="en-US" baseline="0" dirty="0" err="1" smtClean="0"/>
              <a:t>telegraph.co.uk</a:t>
            </a:r>
            <a:r>
              <a:rPr lang="en-US" baseline="0" dirty="0" smtClean="0"/>
              <a:t>)</a:t>
            </a: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8D3ED11-3C97-F442-8E4B-9FB1E9D819F0}" type="slidenum">
              <a:rPr lang="en-US" smtClean="0"/>
              <a:t>3</a:t>
            </a:fld>
            <a:endParaRPr lang="en-US"/>
          </a:p>
        </p:txBody>
      </p:sp>
    </p:spTree>
    <p:extLst>
      <p:ext uri="{BB962C8B-B14F-4D97-AF65-F5344CB8AC3E}">
        <p14:creationId xmlns:p14="http://schemas.microsoft.com/office/powerpoint/2010/main" val="86730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EMAs have been around since the 70s, starting with written diaries as subjects were prompted by beepers and PDAs. The increasing capability and availability of mobile technologies such as smartphones and wearable devices provide innovative tools increasing the precision, scope, and depth of EMAs. </a:t>
            </a:r>
          </a:p>
          <a:p>
            <a:endParaRPr lang="en-US" baseline="0" dirty="0" smtClean="0"/>
          </a:p>
          <a:p>
            <a:r>
              <a:rPr lang="en-US" baseline="0" dirty="0" smtClean="0"/>
              <a:t>One particular innovation resulting from this is the emergence of the ecological momentary intervention (known as EMI). With the increasing adoption of mobile technologies, mHealth interventions on the go become more feasible.</a:t>
            </a:r>
          </a:p>
          <a:p>
            <a:endParaRPr lang="en-US" baseline="0" dirty="0" smtClean="0"/>
          </a:p>
          <a:p>
            <a:r>
              <a:rPr lang="en-US" baseline="0" dirty="0" smtClean="0"/>
              <a:t>The strength of EMIs are similar to EMAs, in that interventions are delivered in the natural environment, where therapists or other healthcare providers are often not around. EMAs and EMIs delivered in conjunction is a relatively new frontier, which promises a wider reach for us to promote behavioral health. </a:t>
            </a:r>
          </a:p>
        </p:txBody>
      </p:sp>
      <p:sp>
        <p:nvSpPr>
          <p:cNvPr id="4" name="Slide Number Placeholder 3"/>
          <p:cNvSpPr>
            <a:spLocks noGrp="1"/>
          </p:cNvSpPr>
          <p:nvPr>
            <p:ph type="sldNum" sz="quarter" idx="10"/>
          </p:nvPr>
        </p:nvSpPr>
        <p:spPr/>
        <p:txBody>
          <a:bodyPr/>
          <a:lstStyle/>
          <a:p>
            <a:fld id="{18D3ED11-3C97-F442-8E4B-9FB1E9D819F0}" type="slidenum">
              <a:rPr lang="en-US" smtClean="0"/>
              <a:t>4</a:t>
            </a:fld>
            <a:endParaRPr lang="en-US"/>
          </a:p>
        </p:txBody>
      </p:sp>
    </p:spTree>
    <p:extLst>
      <p:ext uri="{BB962C8B-B14F-4D97-AF65-F5344CB8AC3E}">
        <p14:creationId xmlns:p14="http://schemas.microsoft.com/office/powerpoint/2010/main" val="376591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a:t>
            </a:r>
            <a:r>
              <a:rPr lang="en-US" baseline="0" dirty="0" smtClean="0"/>
              <a:t> various talks you’ll hear during this symposium, you’ll see how EMAs are currently being utilized in contextual behavioral science research. </a:t>
            </a:r>
          </a:p>
          <a:p>
            <a:endParaRPr lang="en-US" baseline="0" dirty="0" smtClean="0"/>
          </a:p>
          <a:p>
            <a:r>
              <a:rPr lang="en-US" baseline="0" dirty="0" smtClean="0"/>
              <a:t>I hope you have a chance to learn more about these exciting methods, and see how they can be leveraged to better understand processes relevant to ACT and behavioral health.</a:t>
            </a:r>
          </a:p>
          <a:p>
            <a:endParaRPr lang="en-US" baseline="0" dirty="0" smtClean="0"/>
          </a:p>
          <a:p>
            <a:r>
              <a:rPr lang="en-US" baseline="0" dirty="0" smtClean="0"/>
              <a:t>So without further ado, I’ll go ahead and hand it over to Ethan to give our first talk</a:t>
            </a:r>
            <a:r>
              <a:rPr lang="is-IS" baseline="0" dirty="0" smtClean="0"/>
              <a:t>…</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D3ED11-3C97-F442-8E4B-9FB1E9D819F0}" type="slidenum">
              <a:rPr lang="en-US" smtClean="0"/>
              <a:t>5</a:t>
            </a:fld>
            <a:endParaRPr lang="en-US"/>
          </a:p>
        </p:txBody>
      </p:sp>
    </p:spTree>
    <p:extLst>
      <p:ext uri="{BB962C8B-B14F-4D97-AF65-F5344CB8AC3E}">
        <p14:creationId xmlns:p14="http://schemas.microsoft.com/office/powerpoint/2010/main" val="354744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318092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4270198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defTabSz="914400"/>
            <a:r>
              <a:rPr lang="en-US" sz="8000" dirty="0">
                <a:ln w="3175" cmpd="sng">
                  <a:noFill/>
                </a:ln>
                <a:solidFill>
                  <a:srgbClr val="549D04">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defTabSz="914400"/>
            <a:r>
              <a:rPr lang="en-US" sz="8000" dirty="0">
                <a:ln w="3175" cmpd="sng">
                  <a:noFill/>
                </a:ln>
                <a:solidFill>
                  <a:srgbClr val="549D04">
                    <a:lumMod val="60000"/>
                    <a:lumOff val="40000"/>
                  </a:srgbClr>
                </a:solidFill>
                <a:latin typeface="Arial"/>
              </a:rPr>
              <a:t>”</a:t>
            </a:r>
          </a:p>
        </p:txBody>
      </p:sp>
    </p:spTree>
    <p:extLst>
      <p:ext uri="{BB962C8B-B14F-4D97-AF65-F5344CB8AC3E}">
        <p14:creationId xmlns:p14="http://schemas.microsoft.com/office/powerpoint/2010/main" val="99456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210428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defTabSz="914400"/>
            <a:r>
              <a:rPr lang="en-US" sz="8000" dirty="0">
                <a:ln w="3175" cmpd="sng">
                  <a:noFill/>
                </a:ln>
                <a:solidFill>
                  <a:srgbClr val="549D04">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defTabSz="914400"/>
            <a:r>
              <a:rPr lang="en-US" sz="8000" dirty="0">
                <a:ln w="3175" cmpd="sng">
                  <a:noFill/>
                </a:ln>
                <a:solidFill>
                  <a:srgbClr val="549D04">
                    <a:lumMod val="60000"/>
                    <a:lumOff val="40000"/>
                  </a:srgbClr>
                </a:solidFill>
                <a:latin typeface="Arial"/>
              </a:rPr>
              <a:t>”</a:t>
            </a:r>
          </a:p>
        </p:txBody>
      </p:sp>
    </p:spTree>
    <p:extLst>
      <p:ext uri="{BB962C8B-B14F-4D97-AF65-F5344CB8AC3E}">
        <p14:creationId xmlns:p14="http://schemas.microsoft.com/office/powerpoint/2010/main" val="172418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45320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811166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230585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BBBE939-AD9D-894D-8E34-ADC3D9672CB4}" type="datetimeFigureOut">
              <a:rPr lang="en-US" smtClean="0"/>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BBBE939-AD9D-894D-8E34-ADC3D9672CB4}" type="datetimeFigureOut">
              <a:rPr lang="en-US" smtClean="0"/>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032DD-C8B0-1A4D-B95B-A4E952F01A9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defTabSz="914400"/>
            <a:fld id="{13202D9E-E017-49A9-9FEA-0C635E0C6135}" type="datetimeFigureOut">
              <a:rPr lang="en-US" smtClean="0">
                <a:solidFill>
                  <a:prstClr val="black">
                    <a:tint val="75000"/>
                  </a:prstClr>
                </a:solidFill>
                <a:latin typeface="Trebuchet MS"/>
              </a:rPr>
              <a:pPr defTabSz="914400"/>
              <a:t>6/18/16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pPr defTabSz="914400"/>
            <a:fld id="{628D9CD9-05E9-44CD-8003-BFE4E77C4B89}" type="slidenum">
              <a:rPr lang="en-US" smtClean="0">
                <a:solidFill>
                  <a:srgbClr val="549D04"/>
                </a:solidFill>
                <a:latin typeface="Trebuchet MS"/>
              </a:rPr>
              <a:pPr defTabSz="914400"/>
              <a:t>‹#›</a:t>
            </a:fld>
            <a:endParaRPr lang="en-US">
              <a:solidFill>
                <a:srgbClr val="549D04"/>
              </a:solidFill>
              <a:latin typeface="Trebuchet MS"/>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2089577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BE939-AD9D-894D-8E34-ADC3D9672CB4}" type="datetimeFigureOut">
              <a:rPr lang="en-US" smtClean="0"/>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032DD-C8B0-1A4D-B95B-A4E952F01A99}"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BBBE939-AD9D-894D-8E34-ADC3D9672CB4}" type="datetimeFigureOut">
              <a:rPr lang="en-US" smtClean="0"/>
              <a:t>6/18/16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032DD-C8B0-1A4D-B95B-A4E952F01A9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BBBE939-AD9D-894D-8E34-ADC3D9672CB4}" type="datetimeFigureOut">
              <a:rPr lang="en-US" smtClean="0"/>
              <a:t>6/18/16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032DD-C8B0-1A4D-B95B-A4E952F01A99}"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BBBE939-AD9D-894D-8E34-ADC3D9672CB4}" type="datetimeFigureOut">
              <a:rPr lang="en-US" smtClean="0"/>
              <a:t>6/18/16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032DD-C8B0-1A4D-B95B-A4E952F01A99}"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E939-AD9D-894D-8E34-ADC3D9672CB4}" type="datetimeFigureOut">
              <a:rPr lang="en-US" smtClean="0"/>
              <a:t>6/18/16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032DD-C8B0-1A4D-B95B-A4E952F01A99}"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BE939-AD9D-894D-8E34-ADC3D9672CB4}" type="datetimeFigureOut">
              <a:rPr lang="en-US" smtClean="0"/>
              <a:t>6/18/16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BE939-AD9D-894D-8E34-ADC3D9672CB4}" type="datetimeFigureOut">
              <a:rPr lang="en-US" smtClean="0"/>
              <a:t>6/18/16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032DD-C8B0-1A4D-B95B-A4E952F01A99}"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BBBE939-AD9D-894D-8E34-ADC3D9672CB4}" type="datetimeFigureOut">
              <a:rPr lang="en-US" smtClean="0"/>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032DD-C8B0-1A4D-B95B-A4E952F01A99}"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BBBE939-AD9D-894D-8E34-ADC3D9672CB4}" type="datetimeFigureOut">
              <a:rPr lang="en-US" smtClean="0"/>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032DD-C8B0-1A4D-B95B-A4E952F01A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415054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109116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Trebuchet MS"/>
            </a:endParaRPr>
          </a:p>
        </p:txBody>
      </p:sp>
      <p:sp>
        <p:nvSpPr>
          <p:cNvPr id="9" name="Slide Number Placeholder 8"/>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88620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Trebuchet MS"/>
            </a:endParaRPr>
          </a:p>
        </p:txBody>
      </p:sp>
      <p:sp>
        <p:nvSpPr>
          <p:cNvPr id="5" name="Slide Number Placeholder 4"/>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311710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Trebuchet MS"/>
            </a:endParaRPr>
          </a:p>
        </p:txBody>
      </p:sp>
      <p:sp>
        <p:nvSpPr>
          <p:cNvPr id="4" name="Slide Number Placeholder 3"/>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224376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283344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02D9E-E017-49A9-9FEA-0C635E0C6135}" type="datetimeFigureOut">
              <a:rPr lang="en-US" smtClean="0">
                <a:solidFill>
                  <a:prstClr val="black">
                    <a:tint val="75000"/>
                  </a:prstClr>
                </a:solidFill>
                <a:latin typeface="Trebuchet MS"/>
              </a:rPr>
              <a:pPr/>
              <a:t>6/18/16</a:t>
            </a:fld>
            <a:endParaRPr lang="en-US">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628D9CD9-05E9-44CD-8003-BFE4E77C4B89}" type="slidenum">
              <a:rPr lang="en-US" smtClean="0">
                <a:solidFill>
                  <a:srgbClr val="549D04"/>
                </a:solidFill>
                <a:latin typeface="Trebuchet MS"/>
              </a:rPr>
              <a:pPr/>
              <a:t>‹#›</a:t>
            </a:fld>
            <a:endParaRPr lang="en-US">
              <a:solidFill>
                <a:srgbClr val="549D04"/>
              </a:solidFill>
              <a:latin typeface="Trebuchet MS"/>
            </a:endParaRPr>
          </a:p>
        </p:txBody>
      </p:sp>
    </p:spTree>
    <p:extLst>
      <p:ext uri="{BB962C8B-B14F-4D97-AF65-F5344CB8AC3E}">
        <p14:creationId xmlns:p14="http://schemas.microsoft.com/office/powerpoint/2010/main" val="17289050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3202D9E-E017-49A9-9FEA-0C635E0C6135}" type="datetimeFigureOut">
              <a:rPr lang="en-US" smtClean="0">
                <a:solidFill>
                  <a:prstClr val="black">
                    <a:tint val="75000"/>
                  </a:prstClr>
                </a:solidFill>
                <a:latin typeface="Trebuchet MS"/>
              </a:rPr>
              <a:pPr defTabSz="914400"/>
              <a:t>6/18/16</a:t>
            </a:fld>
            <a:endParaRPr lang="en-US">
              <a:solidFill>
                <a:prstClr val="black">
                  <a:tint val="75000"/>
                </a:prstClr>
              </a:solidFill>
              <a:latin typeface="Trebuchet M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latin typeface="Trebuchet M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628D9CD9-05E9-44CD-8003-BFE4E77C4B89}" type="slidenum">
              <a:rPr lang="en-US" smtClean="0">
                <a:solidFill>
                  <a:srgbClr val="549D04"/>
                </a:solidFill>
                <a:latin typeface="Trebuchet MS"/>
              </a:rPr>
              <a:pPr defTabSz="914400"/>
              <a:t>‹#›</a:t>
            </a:fld>
            <a:endParaRPr lang="en-US">
              <a:solidFill>
                <a:srgbClr val="549D04"/>
              </a:solidFill>
              <a:latin typeface="Trebuchet MS"/>
            </a:endParaRPr>
          </a:p>
        </p:txBody>
      </p:sp>
    </p:spTree>
    <p:extLst>
      <p:ext uri="{BB962C8B-B14F-4D97-AF65-F5344CB8AC3E}">
        <p14:creationId xmlns:p14="http://schemas.microsoft.com/office/powerpoint/2010/main" val="1524319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defTabSz="914400"/>
            <a:fld id="{13202D9E-E017-49A9-9FEA-0C635E0C6135}" type="datetimeFigureOut">
              <a:rPr lang="en-US" smtClean="0">
                <a:solidFill>
                  <a:prstClr val="black">
                    <a:tint val="75000"/>
                  </a:prstClr>
                </a:solidFill>
                <a:latin typeface="Trebuchet MS"/>
              </a:rPr>
              <a:pPr defTabSz="914400"/>
              <a:t>6/18/16</a:t>
            </a:fld>
            <a:endParaRPr lang="en-US">
              <a:solidFill>
                <a:prstClr val="black">
                  <a:tint val="75000"/>
                </a:prstClr>
              </a:solidFill>
              <a:latin typeface="Trebuchet MS"/>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defTabSz="914400"/>
            <a:endParaRPr lang="en-US">
              <a:solidFill>
                <a:prstClr val="black">
                  <a:tint val="75000"/>
                </a:prstClr>
              </a:solidFill>
              <a:latin typeface="Trebuchet MS"/>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defTabSz="914400"/>
            <a:fld id="{628D9CD9-05E9-44CD-8003-BFE4E77C4B89}" type="slidenum">
              <a:rPr lang="en-US" smtClean="0">
                <a:solidFill>
                  <a:srgbClr val="549D04"/>
                </a:solidFill>
                <a:latin typeface="Trebuchet MS"/>
              </a:rPr>
              <a:pPr defTabSz="914400"/>
              <a:t>‹#›</a:t>
            </a:fld>
            <a:endParaRPr lang="en-US">
              <a:solidFill>
                <a:srgbClr val="549D04"/>
              </a:solidFill>
              <a:latin typeface="Trebuchet MS"/>
            </a:endParaRP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9077" y="4224992"/>
            <a:ext cx="1450578" cy="247935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3146" y="6164995"/>
            <a:ext cx="720854" cy="693005"/>
          </a:xfrm>
          <a:prstGeom prst="rect">
            <a:avLst/>
          </a:prstGeom>
        </p:spPr>
      </p:pic>
      <p:sp>
        <p:nvSpPr>
          <p:cNvPr id="6" name="Rectangle 5"/>
          <p:cNvSpPr/>
          <p:nvPr/>
        </p:nvSpPr>
        <p:spPr>
          <a:xfrm>
            <a:off x="413175" y="685800"/>
            <a:ext cx="6362639" cy="1446550"/>
          </a:xfrm>
          <a:prstGeom prst="rect">
            <a:avLst/>
          </a:prstGeom>
          <a:noFill/>
        </p:spPr>
        <p:txBody>
          <a:bodyPr wrap="none" lIns="91440" tIns="45720" rIns="91440" bIns="45720">
            <a:spAutoFit/>
          </a:bodyPr>
          <a:lstStyle/>
          <a:p>
            <a:pPr algn="ctr" defTabSz="914400"/>
            <a:r>
              <a:rPr lang="en-US" sz="4400" b="1" dirty="0">
                <a:ln w="0"/>
                <a:solidFill>
                  <a:srgbClr val="549D04"/>
                </a:solidFill>
                <a:effectLst>
                  <a:outerShdw blurRad="38100" dist="25400" dir="5400000" algn="ctr" rotWithShape="0">
                    <a:srgbClr val="6E747A">
                      <a:alpha val="43000"/>
                    </a:srgbClr>
                  </a:outerShdw>
                </a:effectLst>
                <a:latin typeface="Trebuchet MS"/>
              </a:rPr>
              <a:t>Need CE credit for this </a:t>
            </a:r>
          </a:p>
          <a:p>
            <a:pPr algn="ctr" defTabSz="914400"/>
            <a:r>
              <a:rPr lang="en-US" sz="4400" b="1" dirty="0">
                <a:ln w="0"/>
                <a:solidFill>
                  <a:srgbClr val="549D04"/>
                </a:solidFill>
                <a:effectLst>
                  <a:outerShdw blurRad="38100" dist="25400" dir="5400000" algn="ctr" rotWithShape="0">
                    <a:srgbClr val="6E747A">
                      <a:alpha val="43000"/>
                    </a:srgbClr>
                  </a:outerShdw>
                </a:effectLst>
                <a:latin typeface="Trebuchet MS"/>
              </a:rPr>
              <a:t>session?</a:t>
            </a:r>
          </a:p>
        </p:txBody>
      </p:sp>
      <p:sp>
        <p:nvSpPr>
          <p:cNvPr id="7" name="Rectangle 6"/>
          <p:cNvSpPr/>
          <p:nvPr/>
        </p:nvSpPr>
        <p:spPr>
          <a:xfrm>
            <a:off x="1317154" y="2286000"/>
            <a:ext cx="5394425" cy="1938992"/>
          </a:xfrm>
          <a:prstGeom prst="rect">
            <a:avLst/>
          </a:prstGeom>
          <a:noFill/>
        </p:spPr>
        <p:txBody>
          <a:bodyPr wrap="none" lIns="91440" tIns="45720" rIns="91440" bIns="45720">
            <a:spAutoFit/>
          </a:bodyPr>
          <a:lstStyle/>
          <a:p>
            <a:pPr algn="ctr" defTabSz="914400"/>
            <a:r>
              <a:rPr lang="en-US" sz="4000" dirty="0">
                <a:ln w="0"/>
                <a:solidFill>
                  <a:srgbClr val="005DAA">
                    <a:lumMod val="75000"/>
                  </a:srgbClr>
                </a:solidFill>
                <a:effectLst>
                  <a:outerShdw blurRad="38100" dist="25400" dir="5400000" algn="ctr" rotWithShape="0">
                    <a:srgbClr val="6E747A">
                      <a:alpha val="43000"/>
                    </a:srgbClr>
                  </a:outerShdw>
                </a:effectLst>
                <a:latin typeface="Trebuchet MS"/>
              </a:rPr>
              <a:t>Please don’t forget to </a:t>
            </a:r>
          </a:p>
          <a:p>
            <a:pPr algn="ctr" defTabSz="914400"/>
            <a:r>
              <a:rPr lang="en-US" sz="4000" dirty="0">
                <a:ln w="0"/>
                <a:solidFill>
                  <a:srgbClr val="005DAA">
                    <a:lumMod val="75000"/>
                  </a:srgbClr>
                </a:solidFill>
                <a:effectLst>
                  <a:outerShdw blurRad="38100" dist="25400" dir="5400000" algn="ctr" rotWithShape="0">
                    <a:srgbClr val="6E747A">
                      <a:alpha val="43000"/>
                    </a:srgbClr>
                  </a:outerShdw>
                </a:effectLst>
                <a:latin typeface="Trebuchet MS"/>
              </a:rPr>
              <a:t>scan in to have your </a:t>
            </a:r>
          </a:p>
          <a:p>
            <a:pPr algn="ctr" defTabSz="914400"/>
            <a:r>
              <a:rPr lang="en-US" sz="4000" dirty="0">
                <a:ln w="0"/>
                <a:solidFill>
                  <a:srgbClr val="005DAA">
                    <a:lumMod val="75000"/>
                  </a:srgbClr>
                </a:solidFill>
                <a:effectLst>
                  <a:outerShdw blurRad="38100" dist="25400" dir="5400000" algn="ctr" rotWithShape="0">
                    <a:srgbClr val="6E747A">
                      <a:alpha val="43000"/>
                    </a:srgbClr>
                  </a:outerShdw>
                </a:effectLst>
                <a:latin typeface="Trebuchet MS"/>
              </a:rPr>
              <a:t>attendance tracked.</a:t>
            </a:r>
          </a:p>
        </p:txBody>
      </p:sp>
    </p:spTree>
    <p:extLst>
      <p:ext uri="{BB962C8B-B14F-4D97-AF65-F5344CB8AC3E}">
        <p14:creationId xmlns:p14="http://schemas.microsoft.com/office/powerpoint/2010/main" val="415993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53" y="631732"/>
            <a:ext cx="8639176" cy="1336956"/>
          </a:xfrm>
        </p:spPr>
        <p:txBody>
          <a:bodyPr/>
          <a:lstStyle/>
          <a:p>
            <a:r>
              <a:rPr lang="en-US" sz="3600" b="1" dirty="0"/>
              <a:t>Ecological momentary assessments (EMA) to measure ACT processes and behavioral health across populations</a:t>
            </a:r>
            <a:endParaRPr lang="en-US" sz="3600" dirty="0"/>
          </a:p>
        </p:txBody>
      </p:sp>
      <p:pic>
        <p:nvPicPr>
          <p:cNvPr id="3" name="Picture 2"/>
          <p:cNvPicPr>
            <a:picLocks noChangeAspect="1"/>
          </p:cNvPicPr>
          <p:nvPr/>
        </p:nvPicPr>
        <p:blipFill>
          <a:blip r:embed="rId3"/>
          <a:stretch>
            <a:fillRect/>
          </a:stretch>
        </p:blipFill>
        <p:spPr>
          <a:xfrm>
            <a:off x="259953" y="4350380"/>
            <a:ext cx="1899047" cy="1841500"/>
          </a:xfrm>
          <a:prstGeom prst="rect">
            <a:avLst/>
          </a:prstGeom>
        </p:spPr>
      </p:pic>
      <p:pic>
        <p:nvPicPr>
          <p:cNvPr id="4" name="Picture 3"/>
          <p:cNvPicPr>
            <a:picLocks noChangeAspect="1"/>
          </p:cNvPicPr>
          <p:nvPr/>
        </p:nvPicPr>
        <p:blipFill>
          <a:blip r:embed="rId4"/>
          <a:stretch>
            <a:fillRect/>
          </a:stretch>
        </p:blipFill>
        <p:spPr>
          <a:xfrm>
            <a:off x="6975476" y="4870450"/>
            <a:ext cx="2298700" cy="1905000"/>
          </a:xfrm>
          <a:prstGeom prst="rect">
            <a:avLst/>
          </a:prstGeom>
        </p:spPr>
      </p:pic>
      <p:pic>
        <p:nvPicPr>
          <p:cNvPr id="5" name="Picture 4"/>
          <p:cNvPicPr>
            <a:picLocks noChangeAspect="1"/>
          </p:cNvPicPr>
          <p:nvPr/>
        </p:nvPicPr>
        <p:blipFill>
          <a:blip r:embed="rId5"/>
          <a:stretch>
            <a:fillRect/>
          </a:stretch>
        </p:blipFill>
        <p:spPr>
          <a:xfrm>
            <a:off x="4994276" y="4318630"/>
            <a:ext cx="2095500" cy="1873250"/>
          </a:xfrm>
          <a:prstGeom prst="rect">
            <a:avLst/>
          </a:prstGeom>
        </p:spPr>
      </p:pic>
      <p:sp>
        <p:nvSpPr>
          <p:cNvPr id="7" name="TextBox 6"/>
          <p:cNvSpPr txBox="1"/>
          <p:nvPr/>
        </p:nvSpPr>
        <p:spPr>
          <a:xfrm>
            <a:off x="1905000" y="2042831"/>
            <a:ext cx="6172200" cy="2308324"/>
          </a:xfrm>
          <a:prstGeom prst="rect">
            <a:avLst/>
          </a:prstGeom>
          <a:noFill/>
        </p:spPr>
        <p:txBody>
          <a:bodyPr wrap="square" rtlCol="0">
            <a:spAutoFit/>
          </a:bodyPr>
          <a:lstStyle/>
          <a:p>
            <a:r>
              <a:rPr lang="en-US" b="1" dirty="0" smtClean="0"/>
              <a:t>Chair</a:t>
            </a:r>
            <a:r>
              <a:rPr lang="en-US" dirty="0" smtClean="0"/>
              <a:t>: Javier Rizo, </a:t>
            </a:r>
            <a:r>
              <a:rPr lang="en-US" i="1" dirty="0" smtClean="0"/>
              <a:t>University of Washington</a:t>
            </a:r>
          </a:p>
          <a:p>
            <a:endParaRPr lang="en-US" dirty="0" smtClean="0"/>
          </a:p>
          <a:p>
            <a:r>
              <a:rPr lang="en-US" b="1" dirty="0" smtClean="0"/>
              <a:t>Speakers</a:t>
            </a:r>
            <a:r>
              <a:rPr lang="en-US" dirty="0" smtClean="0"/>
              <a:t>: Ethan </a:t>
            </a:r>
            <a:r>
              <a:rPr lang="en-US" dirty="0" err="1" smtClean="0"/>
              <a:t>Moitra</a:t>
            </a:r>
            <a:r>
              <a:rPr lang="en-US" dirty="0" smtClean="0"/>
              <a:t>, </a:t>
            </a:r>
            <a:r>
              <a:rPr lang="en-US" i="1" dirty="0" smtClean="0"/>
              <a:t>Brown University</a:t>
            </a:r>
          </a:p>
          <a:p>
            <a:r>
              <a:rPr lang="en-US" dirty="0" smtClean="0"/>
              <a:t>Angela </a:t>
            </a:r>
            <a:r>
              <a:rPr lang="en-US" dirty="0" err="1" smtClean="0"/>
              <a:t>Cathey</a:t>
            </a:r>
            <a:r>
              <a:rPr lang="en-US" dirty="0" smtClean="0"/>
              <a:t>, </a:t>
            </a:r>
            <a:r>
              <a:rPr lang="en-US" i="1" dirty="0" smtClean="0"/>
              <a:t>Wichita State University</a:t>
            </a:r>
          </a:p>
          <a:p>
            <a:r>
              <a:rPr lang="en-US" dirty="0" smtClean="0"/>
              <a:t>Javier Rizo, </a:t>
            </a:r>
            <a:r>
              <a:rPr lang="en-US" i="1" dirty="0" smtClean="0"/>
              <a:t>University of Washington</a:t>
            </a:r>
          </a:p>
          <a:p>
            <a:r>
              <a:rPr lang="en-US" dirty="0" smtClean="0"/>
              <a:t>Jennifer </a:t>
            </a:r>
            <a:r>
              <a:rPr lang="en-US" dirty="0" err="1" smtClean="0"/>
              <a:t>Villatte</a:t>
            </a:r>
            <a:r>
              <a:rPr lang="en-US" dirty="0" smtClean="0"/>
              <a:t>, </a:t>
            </a:r>
            <a:r>
              <a:rPr lang="en-US" i="1" dirty="0" smtClean="0"/>
              <a:t>University of Washington</a:t>
            </a:r>
          </a:p>
          <a:p>
            <a:endParaRPr lang="en-US" dirty="0" smtClean="0"/>
          </a:p>
          <a:p>
            <a:r>
              <a:rPr lang="en-US" b="1" dirty="0" smtClean="0"/>
              <a:t>Discussant</a:t>
            </a:r>
            <a:r>
              <a:rPr lang="en-US" dirty="0" smtClean="0"/>
              <a:t>: Mike Levin, </a:t>
            </a:r>
            <a:r>
              <a:rPr lang="en-US" i="1" dirty="0" smtClean="0"/>
              <a:t>Utah State University</a:t>
            </a:r>
            <a:endParaRPr lang="en-US" i="1" dirty="0"/>
          </a:p>
        </p:txBody>
      </p:sp>
      <p:pic>
        <p:nvPicPr>
          <p:cNvPr id="8" name="Picture 7"/>
          <p:cNvPicPr>
            <a:picLocks noChangeAspect="1"/>
          </p:cNvPicPr>
          <p:nvPr/>
        </p:nvPicPr>
        <p:blipFill>
          <a:blip r:embed="rId6"/>
          <a:stretch>
            <a:fillRect/>
          </a:stretch>
        </p:blipFill>
        <p:spPr>
          <a:xfrm>
            <a:off x="2730500" y="4914900"/>
            <a:ext cx="1796915" cy="1778000"/>
          </a:xfrm>
          <a:prstGeom prst="rect">
            <a:avLst/>
          </a:prstGeom>
        </p:spPr>
      </p:pic>
    </p:spTree>
    <p:extLst>
      <p:ext uri="{BB962C8B-B14F-4D97-AF65-F5344CB8AC3E}">
        <p14:creationId xmlns:p14="http://schemas.microsoft.com/office/powerpoint/2010/main" val="11725024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23" y="107576"/>
            <a:ext cx="8393128" cy="1336956"/>
          </a:xfrm>
        </p:spPr>
        <p:txBody>
          <a:bodyPr/>
          <a:lstStyle/>
          <a:p>
            <a:r>
              <a:rPr lang="en-US" dirty="0" smtClean="0"/>
              <a:t>Contextual Behavioral Science &amp; EMA</a:t>
            </a:r>
            <a:endParaRPr lang="en-US" dirty="0"/>
          </a:p>
        </p:txBody>
      </p:sp>
      <p:sp>
        <p:nvSpPr>
          <p:cNvPr id="3" name="TextBox 2"/>
          <p:cNvSpPr txBox="1"/>
          <p:nvPr/>
        </p:nvSpPr>
        <p:spPr>
          <a:xfrm>
            <a:off x="0" y="1738019"/>
            <a:ext cx="8840880" cy="2708434"/>
          </a:xfrm>
          <a:prstGeom prst="rect">
            <a:avLst/>
          </a:prstGeom>
          <a:noFill/>
        </p:spPr>
        <p:txBody>
          <a:bodyPr wrap="square" rtlCol="0">
            <a:spAutoFit/>
          </a:bodyPr>
          <a:lstStyle/>
          <a:p>
            <a:pPr>
              <a:spcBef>
                <a:spcPts val="1200"/>
              </a:spcBef>
            </a:pPr>
            <a:r>
              <a:rPr lang="en-US" sz="2800" dirty="0" smtClean="0"/>
              <a:t> EMAs as a more contextual alternative to assessment </a:t>
            </a:r>
          </a:p>
          <a:p>
            <a:pPr marL="742950" lvl="1" indent="-285750">
              <a:spcBef>
                <a:spcPts val="1200"/>
              </a:spcBef>
              <a:buFont typeface="Arial"/>
              <a:buChar char="•"/>
            </a:pPr>
            <a:r>
              <a:rPr lang="en-US" sz="2800" dirty="0" smtClean="0"/>
              <a:t>Increased ecological validity</a:t>
            </a:r>
          </a:p>
          <a:p>
            <a:pPr marL="742950" lvl="1" indent="-285750">
              <a:spcBef>
                <a:spcPts val="1200"/>
              </a:spcBef>
              <a:buFont typeface="Arial"/>
              <a:buChar char="•"/>
            </a:pPr>
            <a:r>
              <a:rPr lang="en-US" sz="2800" dirty="0" smtClean="0"/>
              <a:t>Reduced recall bias</a:t>
            </a:r>
          </a:p>
          <a:p>
            <a:pPr marL="742950" lvl="1" indent="-285750">
              <a:spcBef>
                <a:spcPts val="1200"/>
              </a:spcBef>
              <a:buFont typeface="Arial"/>
              <a:buChar char="•"/>
            </a:pPr>
            <a:r>
              <a:rPr lang="en-US" sz="2800" dirty="0" smtClean="0"/>
              <a:t>Repeated sampling</a:t>
            </a:r>
            <a:endParaRPr lang="en-US" sz="2800" dirty="0"/>
          </a:p>
        </p:txBody>
      </p:sp>
      <p:pic>
        <p:nvPicPr>
          <p:cNvPr id="4" name="Picture 3"/>
          <p:cNvPicPr>
            <a:picLocks noChangeAspect="1"/>
          </p:cNvPicPr>
          <p:nvPr/>
        </p:nvPicPr>
        <p:blipFill>
          <a:blip r:embed="rId3"/>
          <a:stretch>
            <a:fillRect/>
          </a:stretch>
        </p:blipFill>
        <p:spPr>
          <a:xfrm>
            <a:off x="4605162" y="3336538"/>
            <a:ext cx="4235718" cy="3157819"/>
          </a:xfrm>
          <a:prstGeom prst="rect">
            <a:avLst/>
          </a:prstGeom>
        </p:spPr>
      </p:pic>
    </p:spTree>
    <p:extLst>
      <p:ext uri="{BB962C8B-B14F-4D97-AF65-F5344CB8AC3E}">
        <p14:creationId xmlns:p14="http://schemas.microsoft.com/office/powerpoint/2010/main" val="311012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6791"/>
            <a:ext cx="8042276" cy="1336956"/>
          </a:xfrm>
        </p:spPr>
        <p:txBody>
          <a:bodyPr/>
          <a:lstStyle/>
          <a:p>
            <a:r>
              <a:rPr lang="en-US" dirty="0" smtClean="0"/>
              <a:t>Trends in EMAs</a:t>
            </a:r>
            <a:endParaRPr lang="en-US" dirty="0"/>
          </a:p>
        </p:txBody>
      </p:sp>
      <p:sp>
        <p:nvSpPr>
          <p:cNvPr id="3" name="TextBox 2"/>
          <p:cNvSpPr txBox="1"/>
          <p:nvPr/>
        </p:nvSpPr>
        <p:spPr>
          <a:xfrm>
            <a:off x="198460" y="3741705"/>
            <a:ext cx="5649404" cy="1384995"/>
          </a:xfrm>
          <a:prstGeom prst="rect">
            <a:avLst/>
          </a:prstGeom>
          <a:noFill/>
        </p:spPr>
        <p:txBody>
          <a:bodyPr wrap="square" rtlCol="0">
            <a:spAutoFit/>
          </a:bodyPr>
          <a:lstStyle/>
          <a:p>
            <a:pPr lvl="1"/>
            <a:endParaRPr lang="en-US" sz="2800" dirty="0" smtClean="0"/>
          </a:p>
          <a:p>
            <a:pPr marL="285750" indent="-285750">
              <a:buFontTx/>
              <a:buChar char="-"/>
            </a:pPr>
            <a:r>
              <a:rPr lang="en-US" sz="2800" dirty="0"/>
              <a:t>E</a:t>
            </a:r>
            <a:r>
              <a:rPr lang="en-US" sz="2800" dirty="0" smtClean="0"/>
              <a:t>cological Momentary Intervention (EMI) </a:t>
            </a:r>
            <a:endParaRPr lang="en-US" sz="2800" dirty="0"/>
          </a:p>
        </p:txBody>
      </p:sp>
      <p:pic>
        <p:nvPicPr>
          <p:cNvPr id="4" name="Picture 3"/>
          <p:cNvPicPr>
            <a:picLocks noChangeAspect="1"/>
          </p:cNvPicPr>
          <p:nvPr/>
        </p:nvPicPr>
        <p:blipFill>
          <a:blip r:embed="rId3"/>
          <a:stretch>
            <a:fillRect/>
          </a:stretch>
        </p:blipFill>
        <p:spPr>
          <a:xfrm>
            <a:off x="4629705" y="3656661"/>
            <a:ext cx="4132452" cy="2602771"/>
          </a:xfrm>
          <a:prstGeom prst="rect">
            <a:avLst/>
          </a:prstGeom>
        </p:spPr>
      </p:pic>
      <p:sp>
        <p:nvSpPr>
          <p:cNvPr id="5" name="TextBox 4"/>
          <p:cNvSpPr txBox="1"/>
          <p:nvPr/>
        </p:nvSpPr>
        <p:spPr>
          <a:xfrm>
            <a:off x="1194241" y="1895784"/>
            <a:ext cx="184666" cy="369332"/>
          </a:xfrm>
          <a:prstGeom prst="rect">
            <a:avLst/>
          </a:prstGeom>
          <a:noFill/>
        </p:spPr>
        <p:txBody>
          <a:bodyPr wrap="none" rtlCol="0">
            <a:spAutoFit/>
          </a:bodyPr>
          <a:lstStyle/>
          <a:p>
            <a:endParaRPr lang="en-US" dirty="0"/>
          </a:p>
        </p:txBody>
      </p:sp>
      <p:sp>
        <p:nvSpPr>
          <p:cNvPr id="6" name="Rectangle 5"/>
          <p:cNvSpPr/>
          <p:nvPr/>
        </p:nvSpPr>
        <p:spPr>
          <a:xfrm>
            <a:off x="549275" y="1534146"/>
            <a:ext cx="8042276" cy="1461939"/>
          </a:xfrm>
          <a:prstGeom prst="rect">
            <a:avLst/>
          </a:prstGeom>
        </p:spPr>
        <p:txBody>
          <a:bodyPr wrap="square">
            <a:spAutoFit/>
          </a:bodyPr>
          <a:lstStyle/>
          <a:p>
            <a:pPr>
              <a:spcAft>
                <a:spcPts val="600"/>
              </a:spcAft>
            </a:pPr>
            <a:r>
              <a:rPr lang="en-US" sz="2800" dirty="0" smtClean="0"/>
              <a:t>- Emerging technologies influence on the development of EMAs</a:t>
            </a:r>
          </a:p>
          <a:p>
            <a:pPr marL="914400" lvl="1" indent="-457200">
              <a:spcAft>
                <a:spcPts val="600"/>
              </a:spcAft>
              <a:buFont typeface="Courier New"/>
              <a:buChar char="o"/>
            </a:pPr>
            <a:r>
              <a:rPr lang="en-US" sz="2800" dirty="0" smtClean="0"/>
              <a:t>Increasing adoption of mobile devices </a:t>
            </a:r>
          </a:p>
        </p:txBody>
      </p:sp>
    </p:spTree>
    <p:extLst>
      <p:ext uri="{BB962C8B-B14F-4D97-AF65-F5344CB8AC3E}">
        <p14:creationId xmlns:p14="http://schemas.microsoft.com/office/powerpoint/2010/main" val="351696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85758"/>
            <a:ext cx="8042276" cy="1336956"/>
          </a:xfrm>
        </p:spPr>
        <p:txBody>
          <a:bodyPr/>
          <a:lstStyle/>
          <a:p>
            <a:r>
              <a:rPr lang="en-US" dirty="0" smtClean="0"/>
              <a:t>Symposium Agenda</a:t>
            </a:r>
            <a:endParaRPr lang="en-US" dirty="0"/>
          </a:p>
        </p:txBody>
      </p:sp>
      <p:sp>
        <p:nvSpPr>
          <p:cNvPr id="3" name="TextBox 2"/>
          <p:cNvSpPr txBox="1"/>
          <p:nvPr/>
        </p:nvSpPr>
        <p:spPr>
          <a:xfrm>
            <a:off x="1028700" y="1431645"/>
            <a:ext cx="6832600" cy="5078314"/>
          </a:xfrm>
          <a:prstGeom prst="rect">
            <a:avLst/>
          </a:prstGeom>
          <a:noFill/>
        </p:spPr>
        <p:txBody>
          <a:bodyPr wrap="square" rtlCol="0">
            <a:spAutoFit/>
          </a:bodyPr>
          <a:lstStyle/>
          <a:p>
            <a:r>
              <a:rPr lang="en-US" b="1" dirty="0" smtClean="0"/>
              <a:t>9:00 </a:t>
            </a:r>
            <a:r>
              <a:rPr lang="en-US" dirty="0" smtClean="0"/>
              <a:t>– Introduction</a:t>
            </a:r>
          </a:p>
          <a:p>
            <a:endParaRPr lang="en-US" dirty="0" smtClean="0"/>
          </a:p>
          <a:p>
            <a:r>
              <a:rPr lang="en-US" b="1" dirty="0" smtClean="0"/>
              <a:t>9:05 </a:t>
            </a:r>
            <a:r>
              <a:rPr lang="en-US" dirty="0" smtClean="0"/>
              <a:t>– Using mobile technology to examine contextual predictors of outcomes in individuals experiencing psychosis following a hospital discharge</a:t>
            </a:r>
          </a:p>
          <a:p>
            <a:endParaRPr lang="en-US" dirty="0" smtClean="0"/>
          </a:p>
          <a:p>
            <a:r>
              <a:rPr lang="en-US" b="1" dirty="0" smtClean="0"/>
              <a:t>9:20 </a:t>
            </a:r>
            <a:r>
              <a:rPr lang="en-US" dirty="0" smtClean="0"/>
              <a:t>– Using ecological momentary assessment to examine impact of self-regulation choice on affect</a:t>
            </a:r>
          </a:p>
          <a:p>
            <a:endParaRPr lang="en-US" dirty="0" smtClean="0"/>
          </a:p>
          <a:p>
            <a:r>
              <a:rPr lang="en-US" b="1" dirty="0" smtClean="0"/>
              <a:t>9:35 </a:t>
            </a:r>
            <a:r>
              <a:rPr lang="en-US" dirty="0" smtClean="0"/>
              <a:t>– Design and integration of an ecological momentary assessment and intervention of ACT for smoking cessation in those with serious mental illness</a:t>
            </a:r>
          </a:p>
          <a:p>
            <a:endParaRPr lang="en-US" dirty="0"/>
          </a:p>
          <a:p>
            <a:r>
              <a:rPr lang="en-US" b="1" dirty="0" smtClean="0"/>
              <a:t>9:50 </a:t>
            </a:r>
            <a:r>
              <a:rPr lang="en-US" dirty="0" smtClean="0"/>
              <a:t>– Contextual  behavioral assessment of psychological flexibility using wearable sensors </a:t>
            </a:r>
          </a:p>
          <a:p>
            <a:endParaRPr lang="en-US" dirty="0"/>
          </a:p>
          <a:p>
            <a:r>
              <a:rPr lang="en-US" b="1" dirty="0" smtClean="0"/>
              <a:t>10:05 </a:t>
            </a:r>
            <a:r>
              <a:rPr lang="en-US" dirty="0" smtClean="0"/>
              <a:t>– Discussion</a:t>
            </a:r>
          </a:p>
          <a:p>
            <a:endParaRPr lang="en-US" dirty="0"/>
          </a:p>
        </p:txBody>
      </p:sp>
    </p:spTree>
    <p:extLst>
      <p:ext uri="{BB962C8B-B14F-4D97-AF65-F5344CB8AC3E}">
        <p14:creationId xmlns:p14="http://schemas.microsoft.com/office/powerpoint/2010/main" val="248360491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Custom 8">
      <a:dk1>
        <a:sysClr val="windowText" lastClr="000000"/>
      </a:dk1>
      <a:lt1>
        <a:sysClr val="window" lastClr="FFFFFF"/>
      </a:lt1>
      <a:dk2>
        <a:srgbClr val="000000"/>
      </a:dk2>
      <a:lt2>
        <a:srgbClr val="EBEBEB"/>
      </a:lt2>
      <a:accent1>
        <a:srgbClr val="549D04"/>
      </a:accent1>
      <a:accent2>
        <a:srgbClr val="00A1DC"/>
      </a:accent2>
      <a:accent3>
        <a:srgbClr val="FFCB04"/>
      </a:accent3>
      <a:accent4>
        <a:srgbClr val="F16321"/>
      </a:accent4>
      <a:accent5>
        <a:srgbClr val="00A1DC"/>
      </a:accent5>
      <a:accent6>
        <a:srgbClr val="005DAA"/>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2085</TotalTime>
  <Words>689</Words>
  <Application>Microsoft Macintosh PowerPoint</Application>
  <PresentationFormat>On-screen Show (4:3)</PresentationFormat>
  <Paragraphs>80</Paragraphs>
  <Slides>5</Slides>
  <Notes>4</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Facet</vt:lpstr>
      <vt:lpstr>Breeze</vt:lpstr>
      <vt:lpstr>PowerPoint Presentation</vt:lpstr>
      <vt:lpstr>Ecological momentary assessments (EMA) to measure ACT processes and behavioral health across populations</vt:lpstr>
      <vt:lpstr>Contextual Behavioral Science &amp; EMA</vt:lpstr>
      <vt:lpstr>Trends in EMAs</vt:lpstr>
      <vt:lpstr>Symposium Agenda</vt:lpstr>
    </vt:vector>
  </TitlesOfParts>
  <Company>UW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Ecological momentary assessments (EMA) to measure ACT processes and behavioral health across populations</dc:title>
  <dc:creator>Javier Rizo</dc:creator>
  <cp:lastModifiedBy>Javier Rizo</cp:lastModifiedBy>
  <cp:revision>31</cp:revision>
  <dcterms:created xsi:type="dcterms:W3CDTF">2016-06-14T08:12:56Z</dcterms:created>
  <dcterms:modified xsi:type="dcterms:W3CDTF">2016-06-18T11:06:11Z</dcterms:modified>
</cp:coreProperties>
</file>